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763" r:id="rId2"/>
  </p:sldMasterIdLst>
  <p:notesMasterIdLst>
    <p:notesMasterId r:id="rId32"/>
  </p:notesMasterIdLst>
  <p:sldIdLst>
    <p:sldId id="257" r:id="rId3"/>
    <p:sldId id="258" r:id="rId4"/>
    <p:sldId id="263" r:id="rId5"/>
    <p:sldId id="264" r:id="rId6"/>
    <p:sldId id="265" r:id="rId7"/>
    <p:sldId id="266" r:id="rId8"/>
    <p:sldId id="267" r:id="rId9"/>
    <p:sldId id="268" r:id="rId10"/>
    <p:sldId id="270" r:id="rId11"/>
    <p:sldId id="271" r:id="rId12"/>
    <p:sldId id="273" r:id="rId13"/>
    <p:sldId id="274" r:id="rId14"/>
    <p:sldId id="275" r:id="rId15"/>
    <p:sldId id="276" r:id="rId16"/>
    <p:sldId id="278" r:id="rId17"/>
    <p:sldId id="279" r:id="rId18"/>
    <p:sldId id="281" r:id="rId19"/>
    <p:sldId id="280" r:id="rId20"/>
    <p:sldId id="283" r:id="rId21"/>
    <p:sldId id="284" r:id="rId22"/>
    <p:sldId id="285" r:id="rId23"/>
    <p:sldId id="296" r:id="rId24"/>
    <p:sldId id="297" r:id="rId25"/>
    <p:sldId id="298" r:id="rId26"/>
    <p:sldId id="299" r:id="rId27"/>
    <p:sldId id="300" r:id="rId28"/>
    <p:sldId id="301" r:id="rId29"/>
    <p:sldId id="302" r:id="rId30"/>
    <p:sldId id="303" r:id="rId31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1E77"/>
    <a:srgbClr val="1A2286"/>
    <a:srgbClr val="1B238D"/>
    <a:srgbClr val="1F28A1"/>
    <a:srgbClr val="000066"/>
    <a:srgbClr val="FFFF00"/>
    <a:srgbClr val="FF0066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5"/>
    <p:restoredTop sz="95485" autoAdjust="0"/>
  </p:normalViewPr>
  <p:slideViewPr>
    <p:cSldViewPr snapToGrid="0">
      <p:cViewPr>
        <p:scale>
          <a:sx n="100" d="100"/>
          <a:sy n="100" d="100"/>
        </p:scale>
        <p:origin x="360" y="10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08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5.png>
</file>

<file path=ppt/media/image17.png>
</file>

<file path=ppt/media/image2.jpeg>
</file>

<file path=ppt/media/image20.png>
</file>

<file path=ppt/media/image2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70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70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FA4BE742-F341-9148-A94E-C374EDF983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42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4BE742-F341-9148-A94E-C374EDF98398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396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be simple boxplot for</a:t>
            </a:r>
            <a:r>
              <a:rPr lang="en-US" baseline="0" dirty="0" smtClean="0"/>
              <a:t> frequency/percentage of</a:t>
            </a:r>
            <a:r>
              <a:rPr lang="en-US" dirty="0" smtClean="0"/>
              <a:t> one variable (place on x)</a:t>
            </a:r>
          </a:p>
          <a:p>
            <a:r>
              <a:rPr lang="en-US" dirty="0" smtClean="0"/>
              <a:t>Can be</a:t>
            </a:r>
            <a:r>
              <a:rPr lang="en-US" baseline="0" dirty="0" smtClean="0"/>
              <a:t> population pyramid or stacked for two variables (one with levels, other with frequency)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4BE742-F341-9148-A94E-C374EDF98398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860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Jiminy</a:t>
            </a:r>
            <a:r>
              <a:rPr lang="en-US" baseline="0" dirty="0" err="1" smtClean="0"/>
              <a:t>_cricket.sav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4BE742-F341-9148-A94E-C374EDF98398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98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be for one variable (1-d boxplot</a:t>
            </a:r>
            <a:r>
              <a:rPr lang="en-US" baseline="0" dirty="0" smtClean="0"/>
              <a:t>, on x axis)</a:t>
            </a:r>
          </a:p>
          <a:p>
            <a:r>
              <a:rPr lang="en-US" baseline="0" dirty="0" smtClean="0"/>
              <a:t>Can be for two variables (simple or clustered), level variable on x, by y/outcome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4BE742-F341-9148-A94E-C374EDF98398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1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RomanceFilm.sav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4BE742-F341-9148-A94E-C374EDF98398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64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 IV/DV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4BE742-F341-9148-A94E-C374EDF98398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0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Two independent variables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4BE742-F341-9148-A94E-C374EDF98398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3039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</a:t>
            </a:r>
            <a:r>
              <a:rPr lang="en-US" baseline="0" dirty="0" smtClean="0"/>
              <a:t> than just “related to” and is impact/influence/closer-to-causal because anxiety was measured BEFORE exam score.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ExamAnxiety.sav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4BE742-F341-9148-A94E-C374EDF98398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37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0133" y="2130426"/>
            <a:ext cx="9787467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67467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9380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9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1284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5234" y="274639"/>
            <a:ext cx="2307167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51617" y="274639"/>
            <a:ext cx="6720416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350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2351618" y="274639"/>
            <a:ext cx="9230783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107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274638"/>
            <a:ext cx="10278533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303868" y="1600200"/>
            <a:ext cx="10278533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03868" y="3938589"/>
            <a:ext cx="10278533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79327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1618" y="274638"/>
            <a:ext cx="9230783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351618" y="1600201"/>
            <a:ext cx="4512733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67552" y="1600201"/>
            <a:ext cx="4514849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381751"/>
            <a:ext cx="2844800" cy="3397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Slide </a:t>
            </a:r>
            <a:fld id="{BDF85106-AC1E-B04B-98E8-4099A3202C1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292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 bwMode="white">
          <a:xfrm>
            <a:off x="0" y="5970588"/>
            <a:ext cx="12192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5" name="Rectangle 9"/>
          <p:cNvSpPr/>
          <p:nvPr/>
        </p:nvSpPr>
        <p:spPr>
          <a:xfrm>
            <a:off x="-12700" y="6053141"/>
            <a:ext cx="2999317" cy="7127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>
              <a:latin typeface="Myriad Pro"/>
              <a:cs typeface="Myriad Pro"/>
            </a:endParaRPr>
          </a:p>
        </p:txBody>
      </p:sp>
      <p:sp>
        <p:nvSpPr>
          <p:cNvPr id="6" name="Rectangle 10"/>
          <p:cNvSpPr/>
          <p:nvPr/>
        </p:nvSpPr>
        <p:spPr>
          <a:xfrm>
            <a:off x="3145369" y="6043616"/>
            <a:ext cx="9046633" cy="7143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149600" y="4038600"/>
            <a:ext cx="8636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149600" y="6050037"/>
            <a:ext cx="89408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50">
                <a:solidFill>
                  <a:srgbClr val="FFFFFF"/>
                </a:solidFill>
              </a:defRPr>
            </a:lvl1pPr>
            <a:lvl2pPr marL="342900" indent="0" algn="ctr">
              <a:buNone/>
            </a:lvl2pPr>
            <a:lvl3pPr marL="685800" indent="0" algn="ctr">
              <a:buNone/>
            </a:lvl3pPr>
            <a:lvl4pPr marL="1028700" indent="0" algn="ctr">
              <a:buNone/>
            </a:lvl4pPr>
            <a:lvl5pPr marL="1371600" indent="0" algn="ctr">
              <a:buNone/>
            </a:lvl5pPr>
            <a:lvl6pPr marL="1714500" indent="0" algn="ctr">
              <a:buNone/>
            </a:lvl6pPr>
            <a:lvl7pPr marL="2057400" indent="0" algn="ctr">
              <a:buNone/>
            </a:lvl7pPr>
            <a:lvl8pPr marL="2400300" indent="0" algn="ctr">
              <a:buNone/>
            </a:lvl8pPr>
            <a:lvl9pPr marL="27432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27"/>
          <p:cNvSpPr>
            <a:spLocks noGrp="1"/>
          </p:cNvSpPr>
          <p:nvPr>
            <p:ph type="dt" sz="half" idx="10"/>
          </p:nvPr>
        </p:nvSpPr>
        <p:spPr>
          <a:xfrm>
            <a:off x="101600" y="6069013"/>
            <a:ext cx="2743200" cy="685800"/>
          </a:xfrm>
        </p:spPr>
        <p:txBody>
          <a:bodyPr>
            <a:noAutofit/>
          </a:bodyPr>
          <a:lstStyle>
            <a:lvl1pPr algn="ctr">
              <a:defRPr sz="1500" smtClean="0">
                <a:solidFill>
                  <a:srgbClr val="FFFFFF"/>
                </a:solidFill>
              </a:defRPr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781300" y="236541"/>
            <a:ext cx="78232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>
            <a:lvl1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816864" y="1600200"/>
            <a:ext cx="10871200" cy="4495800"/>
          </a:xfrm>
        </p:spPr>
        <p:txBody>
          <a:bodyPr/>
          <a:lstStyle>
            <a:lvl1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 bwMode="white">
          <a:xfrm>
            <a:off x="0" y="1524000"/>
            <a:ext cx="12192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5" name="Rectangle 7"/>
          <p:cNvSpPr/>
          <p:nvPr/>
        </p:nvSpPr>
        <p:spPr>
          <a:xfrm>
            <a:off x="0" y="1600200"/>
            <a:ext cx="17272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6" name="Rectangle 8"/>
          <p:cNvSpPr/>
          <p:nvPr/>
        </p:nvSpPr>
        <p:spPr>
          <a:xfrm>
            <a:off x="1828800" y="1600200"/>
            <a:ext cx="103632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2" y="2743200"/>
            <a:ext cx="9497484" cy="1673225"/>
          </a:xfrm>
        </p:spPr>
        <p:txBody>
          <a:bodyPr/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600200"/>
            <a:ext cx="10160000" cy="990600"/>
          </a:xfrm>
        </p:spPr>
        <p:txBody>
          <a:bodyPr/>
          <a:lstStyle>
            <a:lvl1pPr algn="l">
              <a:buNone/>
              <a:defRPr sz="3300" b="0" cap="none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812800" y="1589567"/>
            <a:ext cx="5181600" cy="4572000"/>
          </a:xfrm>
        </p:spPr>
        <p:txBody>
          <a:bodyPr/>
          <a:lstStyle>
            <a:lvl1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459868" y="1589567"/>
            <a:ext cx="5181600" cy="4572000"/>
          </a:xfrm>
        </p:spPr>
        <p:txBody>
          <a:bodyPr/>
          <a:lstStyle>
            <a:lvl1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7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273050"/>
            <a:ext cx="108712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812800" y="2438400"/>
            <a:ext cx="5181600" cy="3581400"/>
          </a:xfrm>
        </p:spPr>
        <p:txBody>
          <a:bodyPr/>
          <a:lstStyle>
            <a:lvl1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400800" y="2438400"/>
            <a:ext cx="5181600" cy="3581400"/>
          </a:xfrm>
        </p:spPr>
        <p:txBody>
          <a:bodyPr/>
          <a:lstStyle>
            <a:lvl1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2pPr>
            <a:lvl3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3pPr>
            <a:lvl4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4pPr>
            <a:lvl5pPr>
              <a:defRPr b="0" i="0">
                <a:latin typeface="Helvetica Neue Light" charset="0"/>
                <a:ea typeface="Helvetica Neue Light" charset="0"/>
                <a:cs typeface="Helvetica Neue Light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812800" y="1752600"/>
            <a:ext cx="51816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1500" b="0" i="0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6400800" y="1752600"/>
            <a:ext cx="51816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1500" b="0" i="0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9451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9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9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9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9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9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dissolv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3050"/>
            <a:ext cx="10769600" cy="869950"/>
          </a:xfrm>
        </p:spPr>
        <p:txBody>
          <a:bodyPr/>
          <a:lstStyle>
            <a:lvl1pPr algn="l">
              <a:buNone/>
              <a:defRPr sz="33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12800" y="1752600"/>
            <a:ext cx="21336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750"/>
              </a:spcAft>
              <a:buNone/>
              <a:defRPr sz="1350" b="0" i="0">
                <a:latin typeface="Helvetica Neue Light" charset="0"/>
                <a:ea typeface="Helvetica Neue Light" charset="0"/>
                <a:cs typeface="Helvetica Neue Light" charset="0"/>
              </a:defRPr>
            </a:lvl1pPr>
            <a:lvl2pPr>
              <a:buNone/>
              <a:defRPr sz="900"/>
            </a:lvl2pPr>
            <a:lvl3pPr>
              <a:buNone/>
              <a:defRPr sz="750"/>
            </a:lvl3pPr>
            <a:lvl4pPr>
              <a:buNone/>
              <a:defRPr sz="675"/>
            </a:lvl4pPr>
            <a:lvl5pPr>
              <a:buNone/>
              <a:defRPr sz="675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3149600" y="1752600"/>
            <a:ext cx="8534400" cy="4419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 bwMode="white">
          <a:xfrm>
            <a:off x="-12700" y="4572003"/>
            <a:ext cx="12192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6" name="Rectangle 8"/>
          <p:cNvSpPr/>
          <p:nvPr/>
        </p:nvSpPr>
        <p:spPr>
          <a:xfrm>
            <a:off x="-12698" y="4664075"/>
            <a:ext cx="1951567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7" name="Rectangle 9"/>
          <p:cNvSpPr/>
          <p:nvPr/>
        </p:nvSpPr>
        <p:spPr>
          <a:xfrm>
            <a:off x="2059517" y="4654550"/>
            <a:ext cx="10132483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8" name="Rectangle 10"/>
          <p:cNvSpPr/>
          <p:nvPr/>
        </p:nvSpPr>
        <p:spPr bwMode="white">
          <a:xfrm>
            <a:off x="1930402" y="3"/>
            <a:ext cx="133351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3600" y="5486400"/>
            <a:ext cx="9753600" cy="685800"/>
          </a:xfrm>
        </p:spPr>
        <p:txBody>
          <a:bodyPr/>
          <a:lstStyle>
            <a:lvl1pPr marL="0" indent="0">
              <a:buFontTx/>
              <a:buNone/>
              <a:defRPr sz="1275"/>
            </a:lvl1pPr>
            <a:lvl2pPr>
              <a:buFontTx/>
              <a:buNone/>
              <a:defRPr sz="900"/>
            </a:lvl2pPr>
            <a:lvl3pPr>
              <a:buFontTx/>
              <a:buNone/>
              <a:defRPr sz="750"/>
            </a:lvl3pPr>
            <a:lvl4pPr>
              <a:buFontTx/>
              <a:buNone/>
              <a:defRPr sz="675"/>
            </a:lvl4pPr>
            <a:lvl5pPr>
              <a:buFontTx/>
              <a:buNone/>
              <a:defRPr sz="675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4648200"/>
            <a:ext cx="9753600" cy="685800"/>
          </a:xfrm>
        </p:spPr>
        <p:txBody>
          <a:bodyPr/>
          <a:lstStyle>
            <a:lvl1pPr algn="l">
              <a:buNone/>
              <a:defRPr sz="21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80768" y="0"/>
            <a:ext cx="10111232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9" name="Date Placeholder 11"/>
          <p:cNvSpPr>
            <a:spLocks noGrp="1"/>
          </p:cNvSpPr>
          <p:nvPr>
            <p:ph type="dt" sz="half" idx="10"/>
          </p:nvPr>
        </p:nvSpPr>
        <p:spPr>
          <a:xfrm>
            <a:off x="8331200" y="6248403"/>
            <a:ext cx="3556000" cy="365125"/>
          </a:xfrm>
        </p:spPr>
        <p:txBody>
          <a:bodyPr rtlCol="0"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2133600" y="6248403"/>
            <a:ext cx="6096000" cy="365125"/>
          </a:xfrm>
        </p:spPr>
        <p:txBody>
          <a:bodyPr rtlCol="0"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 bwMode="white">
          <a:xfrm>
            <a:off x="8128002" y="0"/>
            <a:ext cx="427567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5" name="Rectangle 7"/>
          <p:cNvSpPr/>
          <p:nvPr/>
        </p:nvSpPr>
        <p:spPr>
          <a:xfrm>
            <a:off x="8189384" y="609600"/>
            <a:ext cx="3048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6" name="Rectangle 8"/>
          <p:cNvSpPr/>
          <p:nvPr/>
        </p:nvSpPr>
        <p:spPr>
          <a:xfrm>
            <a:off x="8189384" y="0"/>
            <a:ext cx="3048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37600" y="609603"/>
            <a:ext cx="2743200" cy="55165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7416800" cy="551656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737600" y="6248403"/>
            <a:ext cx="2946400" cy="365125"/>
          </a:xfrm>
        </p:spPr>
        <p:txBody>
          <a:bodyPr/>
          <a:lstStyle>
            <a:lvl1pPr>
              <a:defRPr/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2" y="6248403"/>
            <a:ext cx="7431617" cy="365125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0133" y="4406901"/>
            <a:ext cx="98361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0133" y="2906713"/>
            <a:ext cx="9836151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21121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1883" y="1600201"/>
            <a:ext cx="492971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22535" y="1600201"/>
            <a:ext cx="4859867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33029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6133" y="1535113"/>
            <a:ext cx="476038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6133" y="2174875"/>
            <a:ext cx="476038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5467" y="1535113"/>
            <a:ext cx="50969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2400" y="2174875"/>
            <a:ext cx="50800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3305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3251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0337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667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273051"/>
            <a:ext cx="64008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0667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43271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76871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1" y="274638"/>
            <a:ext cx="100584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Heading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40935" y="1600201"/>
            <a:ext cx="10041467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61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2" r:id="rId14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accent1">
              <a:lumMod val="50000"/>
            </a:schemeClr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  <a:ea typeface="ＭＳ Ｐゴシック" charset="-128"/>
          <a:cs typeface="ＭＳ Ｐゴシック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  <a:ea typeface="ＭＳ Ｐゴシック" charset="-128"/>
          <a:cs typeface="ＭＳ Ｐゴシック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  <a:ea typeface="ＭＳ Ｐゴシック" charset="-128"/>
          <a:cs typeface="ＭＳ Ｐゴシック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  <a:ea typeface="ＭＳ Ｐゴシック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333399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accent2">
              <a:lumMod val="75000"/>
            </a:schemeClr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accent1">
              <a:lumMod val="50000"/>
            </a:schemeClr>
          </a:solidFill>
          <a:latin typeface="+mn-lt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accent1">
              <a:lumMod val="50000"/>
            </a:schemeClr>
          </a:solidFill>
          <a:latin typeface="+mn-lt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accent1">
              <a:lumMod val="50000"/>
            </a:schemeClr>
          </a:solidFill>
          <a:latin typeface="+mn-lt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accent1">
              <a:lumMod val="50000"/>
            </a:schemeClr>
          </a:solidFill>
          <a:latin typeface="+mn-l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333399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333399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333399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333399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812800" y="228600"/>
            <a:ext cx="108712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817033" y="1600203"/>
            <a:ext cx="108712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128000" y="6248403"/>
            <a:ext cx="3556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50" b="0" i="0" smtClean="0">
                <a:solidFill>
                  <a:schemeClr val="tx2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fld id="{1140557D-618A-764C-9FA6-0C58AE0E777D}" type="datetimeFigureOut">
              <a:rPr lang="en-US" smtClean="0"/>
              <a:t>9/20/17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812802" y="6248403"/>
            <a:ext cx="7228417" cy="365125"/>
          </a:xfrm>
          <a:prstGeom prst="rect">
            <a:avLst/>
          </a:prstGeom>
        </p:spPr>
        <p:txBody>
          <a:bodyPr vert="horz" anchor="ctr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50" b="0" i="0">
                <a:solidFill>
                  <a:schemeClr val="tx2"/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5075"/>
            <a:ext cx="12192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8" name="Rectangle 7"/>
          <p:cNvSpPr/>
          <p:nvPr/>
        </p:nvSpPr>
        <p:spPr>
          <a:xfrm>
            <a:off x="0" y="1279525"/>
            <a:ext cx="7112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  <p:sp>
        <p:nvSpPr>
          <p:cNvPr id="9" name="Rectangle 8"/>
          <p:cNvSpPr/>
          <p:nvPr/>
        </p:nvSpPr>
        <p:spPr>
          <a:xfrm>
            <a:off x="787400" y="1279525"/>
            <a:ext cx="1140460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15331300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300" b="0" i="0" kern="1200">
          <a:solidFill>
            <a:schemeClr val="tx2"/>
          </a:solidFill>
          <a:latin typeface="Helvetica Neue Light" charset="0"/>
          <a:ea typeface="Helvetica Neue Light" charset="0"/>
          <a:cs typeface="Helvetica Neue Light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Verdana" pitchFamily="34" charset="0"/>
        </a:defRPr>
      </a:lvl5pPr>
      <a:lvl6pPr marL="3429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Verdana" pitchFamily="34" charset="0"/>
        </a:defRPr>
      </a:lvl6pPr>
      <a:lvl7pPr marL="6858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Verdana" pitchFamily="34" charset="0"/>
        </a:defRPr>
      </a:lvl7pPr>
      <a:lvl8pPr marL="10287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Verdana" pitchFamily="34" charset="0"/>
        </a:defRPr>
      </a:lvl8pPr>
      <a:lvl9pPr marL="1371600" algn="l" rtl="0" eaLnBrk="1" fontAlgn="base" hangingPunct="1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Verdana" pitchFamily="34" charset="0"/>
        </a:defRPr>
      </a:lvl9pPr>
    </p:titleStyle>
    <p:bodyStyle>
      <a:lvl1pPr marL="239316" indent="-239316" algn="l" rtl="0" eaLnBrk="1" fontAlgn="base" hangingPunct="1">
        <a:spcBef>
          <a:spcPts val="525"/>
        </a:spcBef>
        <a:spcAft>
          <a:spcPct val="0"/>
        </a:spcAft>
        <a:buClr>
          <a:schemeClr val="accent2"/>
        </a:buClr>
        <a:buSzPct val="60000"/>
        <a:buFont typeface="Wingdings" pitchFamily="2" charset="2"/>
        <a:buChar char=""/>
        <a:defRPr sz="2175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1pPr>
      <a:lvl2pPr marL="479822" indent="-204788" algn="l" rtl="0" eaLnBrk="1" fontAlgn="base" hangingPunct="1">
        <a:spcBef>
          <a:spcPts val="413"/>
        </a:spcBef>
        <a:spcAft>
          <a:spcPct val="0"/>
        </a:spcAft>
        <a:buClr>
          <a:schemeClr val="accent1"/>
        </a:buClr>
        <a:buSzPct val="70000"/>
        <a:buFont typeface="Wingdings 2" pitchFamily="18" charset="2"/>
        <a:buChar char=""/>
        <a:defRPr sz="195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2pPr>
      <a:lvl3pPr marL="685800" indent="-171450" algn="l" rtl="0" eaLnBrk="1" fontAlgn="base" hangingPunct="1">
        <a:spcBef>
          <a:spcPts val="375"/>
        </a:spcBef>
        <a:spcAft>
          <a:spcPct val="0"/>
        </a:spcAft>
        <a:buClr>
          <a:schemeClr val="accent2"/>
        </a:buClr>
        <a:buSzPct val="75000"/>
        <a:buFont typeface="Wingdings" pitchFamily="2" charset="2"/>
        <a:buChar char=""/>
        <a:defRPr sz="1725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3pPr>
      <a:lvl4pPr marL="1028700" indent="-171450" algn="l" rtl="0" eaLnBrk="1" fontAlgn="base" hangingPunct="1">
        <a:spcBef>
          <a:spcPts val="300"/>
        </a:spcBef>
        <a:spcAft>
          <a:spcPct val="0"/>
        </a:spcAft>
        <a:buClr>
          <a:srgbClr val="E66C7D"/>
        </a:buClr>
        <a:buSzPct val="75000"/>
        <a:buFont typeface="Wingdings" pitchFamily="2" charset="2"/>
        <a:buChar char=""/>
        <a:defRPr sz="15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4pPr>
      <a:lvl5pPr marL="1371600" indent="-171450" algn="l" rtl="0" eaLnBrk="1" fontAlgn="base" hangingPunct="1">
        <a:spcBef>
          <a:spcPts val="300"/>
        </a:spcBef>
        <a:spcAft>
          <a:spcPct val="0"/>
        </a:spcAft>
        <a:buClr>
          <a:srgbClr val="6BB76D"/>
        </a:buClr>
        <a:buSzPct val="65000"/>
        <a:buFont typeface="Wingdings" pitchFamily="2" charset="2"/>
        <a:buChar char=""/>
        <a:defRPr sz="1500" b="0" i="0" kern="1200">
          <a:solidFill>
            <a:schemeClr val="tx1"/>
          </a:solidFill>
          <a:latin typeface="Helvetica Neue Light" charset="0"/>
          <a:ea typeface="Helvetica Neue Light" charset="0"/>
          <a:cs typeface="Helvetica Neue Light" charset="0"/>
        </a:defRPr>
      </a:lvl5pPr>
      <a:lvl6pPr marL="1577340" indent="-17145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35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7145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35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988820" indent="-17145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35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7145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35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1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Exploring Data with Graphs</a:t>
            </a: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Histograms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406" y="1701800"/>
            <a:ext cx="6254115" cy="48166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Boxplots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dirty="0" err="1" smtClean="0"/>
              <a:t>Boxplots</a:t>
            </a:r>
            <a:r>
              <a:rPr lang="en-GB" dirty="0" smtClean="0"/>
              <a:t> are made up of a box and two whiskers.</a:t>
            </a:r>
          </a:p>
          <a:p>
            <a:r>
              <a:rPr lang="en-GB" dirty="0" smtClean="0"/>
              <a:t>The box shows:</a:t>
            </a:r>
          </a:p>
          <a:p>
            <a:pPr lvl="1"/>
            <a:r>
              <a:rPr lang="en-GB" dirty="0" smtClean="0"/>
              <a:t>The median</a:t>
            </a:r>
          </a:p>
          <a:p>
            <a:pPr lvl="1"/>
            <a:r>
              <a:rPr lang="en-GB" dirty="0" smtClean="0"/>
              <a:t>The upper and lower quartile</a:t>
            </a:r>
          </a:p>
          <a:p>
            <a:pPr lvl="1"/>
            <a:r>
              <a:rPr lang="en-GB" dirty="0" smtClean="0"/>
              <a:t>The limits within which the middle 50% of scores lie.</a:t>
            </a:r>
          </a:p>
          <a:p>
            <a:r>
              <a:rPr lang="en-GB" dirty="0" smtClean="0"/>
              <a:t>The whiskers show</a:t>
            </a:r>
          </a:p>
          <a:p>
            <a:pPr lvl="1"/>
            <a:r>
              <a:rPr lang="en-GB" dirty="0" smtClean="0"/>
              <a:t>The limits within which the top and bottom 25% of scores lie</a:t>
            </a:r>
            <a:endParaRPr lang="en-GB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Boxplots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555" y="1981197"/>
            <a:ext cx="7171817" cy="43712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168" y="1479550"/>
            <a:ext cx="5478592" cy="5137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Boxplots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Boxplots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987" y="1269987"/>
            <a:ext cx="6960870" cy="510463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Bar Charts w/ Error Bars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The bar shows the mean score</a:t>
            </a:r>
          </a:p>
          <a:p>
            <a:endParaRPr lang="en-GB" dirty="0" smtClean="0"/>
          </a:p>
          <a:p>
            <a:r>
              <a:rPr lang="en-GB" dirty="0" smtClean="0"/>
              <a:t>The error bar sticks out from the bar like a whisker, displays.</a:t>
            </a:r>
          </a:p>
          <a:p>
            <a:pPr lvl="1"/>
            <a:r>
              <a:rPr lang="en-GB" dirty="0" smtClean="0"/>
              <a:t>The confidence interval (usually 95%)</a:t>
            </a:r>
          </a:p>
          <a:p>
            <a:pPr lvl="1"/>
            <a:r>
              <a:rPr lang="en-GB" dirty="0" smtClean="0"/>
              <a:t>The standard deviation</a:t>
            </a:r>
          </a:p>
          <a:p>
            <a:pPr lvl="1"/>
            <a:r>
              <a:rPr lang="en-GB" dirty="0" smtClean="0"/>
              <a:t>The standard error of the mean</a:t>
            </a:r>
            <a:endParaRPr lang="en-GB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 Charts w/ Error Bars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239" y="1752600"/>
            <a:ext cx="7410450" cy="481965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Bar Chart: One Independent Variable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b="1" i="1" dirty="0" smtClean="0"/>
              <a:t>Are romance films more exciting than others?</a:t>
            </a:r>
          </a:p>
          <a:p>
            <a:r>
              <a:rPr lang="en-GB" dirty="0" smtClean="0"/>
              <a:t>Participants:</a:t>
            </a:r>
          </a:p>
          <a:p>
            <a:pPr lvl="1"/>
            <a:r>
              <a:rPr lang="en-GB" dirty="0" smtClean="0"/>
              <a:t>20 men</a:t>
            </a:r>
          </a:p>
          <a:p>
            <a:pPr lvl="1"/>
            <a:r>
              <a:rPr lang="en-GB" dirty="0" smtClean="0"/>
              <a:t>20 women</a:t>
            </a:r>
          </a:p>
          <a:p>
            <a:r>
              <a:rPr lang="en-GB" dirty="0" smtClean="0"/>
              <a:t>Half of each sample saw one of two films:</a:t>
            </a:r>
          </a:p>
          <a:p>
            <a:pPr lvl="1"/>
            <a:r>
              <a:rPr lang="en-GB" dirty="0" smtClean="0"/>
              <a:t>A ‘romance film’ (Bridget Jones’ Diary), </a:t>
            </a:r>
          </a:p>
          <a:p>
            <a:pPr lvl="1"/>
            <a:r>
              <a:rPr lang="en-GB" dirty="0" smtClean="0"/>
              <a:t>A ‘control’ (Memento).</a:t>
            </a:r>
          </a:p>
          <a:p>
            <a:r>
              <a:rPr lang="en-GB" dirty="0" smtClean="0"/>
              <a:t>Outcome measure</a:t>
            </a:r>
          </a:p>
          <a:p>
            <a:pPr lvl="1"/>
            <a:r>
              <a:rPr lang="en-GB" dirty="0" smtClean="0"/>
              <a:t>Physiological arousal as an indicator of how much they enjoyed the film.</a:t>
            </a:r>
            <a:endParaRPr lang="en-GB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Bar Chart: </a:t>
            </a:r>
            <a:r>
              <a:rPr lang="en-GB" dirty="0" smtClean="0"/>
              <a:t>Bivariate Relationship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409" y="1650997"/>
            <a:ext cx="5452110" cy="50482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53906" y="1781160"/>
            <a:ext cx="5588987" cy="4492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Bar Chart: Bivariate Relationship </a:t>
            </a:r>
            <a:endParaRPr lang="en-GB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Aims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GB" dirty="0" smtClean="0"/>
              <a:t>How to present data clearly</a:t>
            </a:r>
          </a:p>
          <a:p>
            <a:r>
              <a:rPr lang="en-GB" dirty="0" smtClean="0"/>
              <a:t>The Chart Builder</a:t>
            </a:r>
          </a:p>
          <a:p>
            <a:r>
              <a:rPr lang="en-GB" dirty="0" smtClean="0"/>
              <a:t>Graphs</a:t>
            </a:r>
          </a:p>
          <a:p>
            <a:pPr lvl="1"/>
            <a:r>
              <a:rPr lang="en-GB" dirty="0" smtClean="0"/>
              <a:t>Histograms</a:t>
            </a:r>
          </a:p>
          <a:p>
            <a:pPr lvl="1"/>
            <a:r>
              <a:rPr lang="en-GB" dirty="0" err="1" smtClean="0"/>
              <a:t>Boxplots</a:t>
            </a:r>
            <a:endParaRPr lang="en-GB" dirty="0" smtClean="0"/>
          </a:p>
          <a:p>
            <a:pPr lvl="1"/>
            <a:r>
              <a:rPr lang="en-GB" dirty="0" smtClean="0"/>
              <a:t>Error bar charts</a:t>
            </a:r>
          </a:p>
          <a:p>
            <a:pPr lvl="1"/>
            <a:r>
              <a:rPr lang="en-GB" dirty="0" err="1" smtClean="0"/>
              <a:t>Scatterplots</a:t>
            </a:r>
            <a:endParaRPr lang="en-GB" dirty="0" smtClean="0"/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Bar Chart: Multivariate Relationship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375" y="1790700"/>
            <a:ext cx="7258050" cy="489585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Bar Chart: </a:t>
            </a:r>
            <a:r>
              <a:rPr lang="en-GB" dirty="0"/>
              <a:t>Multivariate Relationship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262312" y="1787512"/>
            <a:ext cx="5972175" cy="4781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Scatterplots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b="1" i="1" dirty="0" smtClean="0"/>
              <a:t>Does anxiety influence exam performance?</a:t>
            </a:r>
          </a:p>
          <a:p>
            <a:r>
              <a:rPr lang="en-GB" dirty="0" smtClean="0"/>
              <a:t>Participants:</a:t>
            </a:r>
          </a:p>
          <a:p>
            <a:pPr lvl="1"/>
            <a:r>
              <a:rPr lang="en-GB" dirty="0" smtClean="0"/>
              <a:t>103 students</a:t>
            </a:r>
          </a:p>
          <a:p>
            <a:r>
              <a:rPr lang="en-GB" dirty="0" smtClean="0"/>
              <a:t>Measures</a:t>
            </a:r>
          </a:p>
          <a:p>
            <a:pPr lvl="1"/>
            <a:r>
              <a:rPr lang="en-GB" dirty="0" smtClean="0"/>
              <a:t>Time spent revising (hours)</a:t>
            </a:r>
          </a:p>
          <a:p>
            <a:pPr lvl="1"/>
            <a:r>
              <a:rPr lang="en-GB" dirty="0" smtClean="0"/>
              <a:t>Exam performance (%)</a:t>
            </a:r>
          </a:p>
          <a:p>
            <a:pPr lvl="1"/>
            <a:r>
              <a:rPr lang="en-GB" dirty="0" smtClean="0"/>
              <a:t>Exam Anxiety (the EAQ, score out of 100)</a:t>
            </a:r>
          </a:p>
          <a:p>
            <a:pPr lvl="1"/>
            <a:r>
              <a:rPr lang="en-GB" dirty="0" smtClean="0"/>
              <a:t>Gender</a:t>
            </a:r>
            <a:endParaRPr lang="en-GB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Scatterplots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1841500"/>
            <a:ext cx="7642860" cy="472821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Simple </a:t>
            </a:r>
            <a:r>
              <a:rPr lang="en-GB" dirty="0" err="1" smtClean="0"/>
              <a:t>Scatterplot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561338"/>
            <a:ext cx="5632704" cy="529666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Simple </a:t>
            </a:r>
            <a:r>
              <a:rPr lang="en-GB" dirty="0" err="1" smtClean="0"/>
              <a:t>Scatterplot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79896" y="1697022"/>
            <a:ext cx="5745136" cy="46021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Grouped </a:t>
            </a:r>
            <a:r>
              <a:rPr lang="en-GB" dirty="0" err="1" smtClean="0"/>
              <a:t>Scatterplot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703" y="1508302"/>
            <a:ext cx="5676897" cy="534969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Grouped </a:t>
            </a:r>
            <a:r>
              <a:rPr lang="en-GB" dirty="0" err="1" smtClean="0"/>
              <a:t>Scatterplot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36228" y="1781300"/>
            <a:ext cx="5632472" cy="45179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Matrix Scatterplot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900" y="1685290"/>
            <a:ext cx="5688370" cy="517271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Matrix </a:t>
            </a:r>
            <a:r>
              <a:rPr lang="en-GB" dirty="0" err="1" smtClean="0"/>
              <a:t>Scatterplot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559" y="1295400"/>
            <a:ext cx="7115810" cy="51841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Chart Builder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7182" y="1562100"/>
            <a:ext cx="6290564" cy="50088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865" y="1816065"/>
            <a:ext cx="7880350" cy="433959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Chart Builder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Histograms: Spotting Obvious Mistakes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841" y="1828774"/>
            <a:ext cx="7421245" cy="44684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Histograms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Histograms plot:</a:t>
            </a:r>
          </a:p>
          <a:p>
            <a:pPr lvl="1"/>
            <a:r>
              <a:rPr lang="en-GB" dirty="0" smtClean="0"/>
              <a:t>The score (</a:t>
            </a:r>
            <a:r>
              <a:rPr lang="en-GB" i="1" dirty="0" smtClean="0"/>
              <a:t>x</a:t>
            </a:r>
            <a:r>
              <a:rPr lang="en-GB" dirty="0" smtClean="0"/>
              <a:t>-axis)</a:t>
            </a:r>
          </a:p>
          <a:p>
            <a:pPr lvl="1"/>
            <a:r>
              <a:rPr lang="en-GB" dirty="0" smtClean="0"/>
              <a:t>The frequency (</a:t>
            </a:r>
            <a:r>
              <a:rPr lang="en-GB" i="1" dirty="0" smtClean="0"/>
              <a:t>y</a:t>
            </a:r>
            <a:r>
              <a:rPr lang="en-GB" dirty="0" smtClean="0"/>
              <a:t>-axis)</a:t>
            </a:r>
          </a:p>
          <a:p>
            <a:r>
              <a:rPr lang="en-GB" dirty="0" smtClean="0"/>
              <a:t>Histograms help us to identify:</a:t>
            </a:r>
          </a:p>
          <a:p>
            <a:pPr lvl="1"/>
            <a:r>
              <a:rPr lang="en-GB" dirty="0" smtClean="0"/>
              <a:t>The shape of the distribution</a:t>
            </a:r>
          </a:p>
          <a:p>
            <a:pPr lvl="2"/>
            <a:r>
              <a:rPr lang="en-GB" dirty="0" smtClean="0"/>
              <a:t>Skew</a:t>
            </a:r>
          </a:p>
          <a:p>
            <a:pPr lvl="2"/>
            <a:r>
              <a:rPr lang="en-GB" dirty="0" smtClean="0"/>
              <a:t>Kurtosis</a:t>
            </a:r>
          </a:p>
          <a:p>
            <a:pPr lvl="2"/>
            <a:r>
              <a:rPr lang="en-GB" dirty="0" smtClean="0"/>
              <a:t>Spread or variation in scores</a:t>
            </a:r>
          </a:p>
          <a:p>
            <a:pPr lvl="1"/>
            <a:r>
              <a:rPr lang="en-GB" dirty="0" smtClean="0"/>
              <a:t>Unusual scores</a:t>
            </a:r>
            <a:endParaRPr lang="en-GB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Histograms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GB" b="1" i="1" dirty="0" smtClean="0"/>
              <a:t>Does wishing upon a star make all your dreams come true</a:t>
            </a:r>
            <a:r>
              <a:rPr lang="en-GB" b="1" i="1" dirty="0"/>
              <a:t>?</a:t>
            </a:r>
            <a:endParaRPr lang="en-GB" b="1" i="1" dirty="0" smtClean="0"/>
          </a:p>
          <a:p>
            <a:r>
              <a:rPr lang="en-GB" dirty="0" smtClean="0"/>
              <a:t>Measured success of 250 people using a </a:t>
            </a:r>
            <a:r>
              <a:rPr lang="en-GB" i="1" dirty="0" smtClean="0"/>
              <a:t>composite measure</a:t>
            </a:r>
            <a:r>
              <a:rPr lang="en-GB" dirty="0" smtClean="0"/>
              <a:t> (salary, quality of life, how close life matches aspirations)</a:t>
            </a:r>
          </a:p>
          <a:p>
            <a:r>
              <a:rPr lang="en-GB" dirty="0" smtClean="0"/>
              <a:t>Success:</a:t>
            </a:r>
          </a:p>
          <a:p>
            <a:pPr lvl="1"/>
            <a:r>
              <a:rPr lang="en-GB" dirty="0" smtClean="0"/>
              <a:t>Score ranged from 0 to 100</a:t>
            </a:r>
          </a:p>
          <a:p>
            <a:pPr lvl="2"/>
            <a:r>
              <a:rPr lang="en-GB" dirty="0" smtClean="0"/>
              <a:t>0 = Complete failure</a:t>
            </a:r>
          </a:p>
          <a:p>
            <a:pPr lvl="2"/>
            <a:r>
              <a:rPr lang="en-GB" dirty="0" smtClean="0"/>
              <a:t>100 = Complete success</a:t>
            </a:r>
          </a:p>
          <a:p>
            <a:r>
              <a:rPr lang="en-GB" dirty="0" smtClean="0"/>
              <a:t>Participants randomly allocated to</a:t>
            </a:r>
          </a:p>
          <a:p>
            <a:pPr lvl="1"/>
            <a:r>
              <a:rPr lang="en-GB" dirty="0" smtClean="0"/>
              <a:t>Wish upon a star, or</a:t>
            </a:r>
          </a:p>
          <a:p>
            <a:pPr lvl="1"/>
            <a:r>
              <a:rPr lang="en-GB" dirty="0"/>
              <a:t>W</a:t>
            </a:r>
            <a:r>
              <a:rPr lang="en-GB" dirty="0" smtClean="0"/>
              <a:t>ork as hard as they can for next 5 years.</a:t>
            </a:r>
          </a:p>
          <a:p>
            <a:r>
              <a:rPr lang="en-GB" dirty="0" smtClean="0"/>
              <a:t>Success measured again after 5 years.</a:t>
            </a:r>
            <a:endParaRPr lang="en-GB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5764" y="1790700"/>
            <a:ext cx="8153400" cy="4953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Histograms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014" y="1541052"/>
            <a:ext cx="6692900" cy="531694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Histograms</a:t>
            </a:r>
            <a:endParaRPr lang="en-US" dirty="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Special Animatio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pecial Anim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pecial Anim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pecial Anim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hargers2">
  <a:themeElements>
    <a:clrScheme name="chargers">
      <a:dk1>
        <a:srgbClr val="000000"/>
      </a:dk1>
      <a:lt1>
        <a:srgbClr val="FFFFFF"/>
      </a:lt1>
      <a:dk2>
        <a:srgbClr val="082551"/>
      </a:dk2>
      <a:lt2>
        <a:srgbClr val="D4D4D6"/>
      </a:lt2>
      <a:accent1>
        <a:srgbClr val="F0AD00"/>
      </a:accent1>
      <a:accent2>
        <a:srgbClr val="69C0FF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argers2" id="{6DBD1BB9-3822-1742-A51A-4595D71C9688}" vid="{2974C9F9-02AF-7A4D-8B70-272A2D4E3805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ch_4</Template>
  <TotalTime>63</TotalTime>
  <Words>474</Words>
  <Application>Microsoft Macintosh PowerPoint</Application>
  <PresentationFormat>Widescreen</PresentationFormat>
  <Paragraphs>104</Paragraphs>
  <Slides>29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Century Gothic</vt:lpstr>
      <vt:lpstr>Helvetica Neue Light</vt:lpstr>
      <vt:lpstr>ＭＳ Ｐゴシック</vt:lpstr>
      <vt:lpstr>Myriad Pro</vt:lpstr>
      <vt:lpstr>Trebuchet MS</vt:lpstr>
      <vt:lpstr>Verdana</vt:lpstr>
      <vt:lpstr>Wingdings</vt:lpstr>
      <vt:lpstr>Wingdings 2</vt:lpstr>
      <vt:lpstr>Arial</vt:lpstr>
      <vt:lpstr>Special Animation</vt:lpstr>
      <vt:lpstr>chargers2</vt:lpstr>
      <vt:lpstr>Exploring Data with Graphs</vt:lpstr>
      <vt:lpstr>Aims</vt:lpstr>
      <vt:lpstr>The Chart Builder</vt:lpstr>
      <vt:lpstr>The Chart Builder</vt:lpstr>
      <vt:lpstr>Histograms: Spotting Obvious Mistakes</vt:lpstr>
      <vt:lpstr>Histograms</vt:lpstr>
      <vt:lpstr>Histograms</vt:lpstr>
      <vt:lpstr>Histograms</vt:lpstr>
      <vt:lpstr>Histograms</vt:lpstr>
      <vt:lpstr>Histograms</vt:lpstr>
      <vt:lpstr>Boxplots</vt:lpstr>
      <vt:lpstr>Boxplots</vt:lpstr>
      <vt:lpstr>Boxplots</vt:lpstr>
      <vt:lpstr>Boxplots</vt:lpstr>
      <vt:lpstr>Bar Charts w/ Error Bars</vt:lpstr>
      <vt:lpstr>Bar Charts w/ Error Bars</vt:lpstr>
      <vt:lpstr>Bar Chart: One Independent Variable</vt:lpstr>
      <vt:lpstr>Bar Chart: Bivariate Relationship</vt:lpstr>
      <vt:lpstr>Bar Chart: Bivariate Relationship </vt:lpstr>
      <vt:lpstr>Bar Chart: Multivariate Relationship</vt:lpstr>
      <vt:lpstr>Bar Chart: Multivariate Relationship</vt:lpstr>
      <vt:lpstr>Scatterplots</vt:lpstr>
      <vt:lpstr>Scatterplots</vt:lpstr>
      <vt:lpstr>Simple Scatterplot</vt:lpstr>
      <vt:lpstr>Simple Scatterplot</vt:lpstr>
      <vt:lpstr>Grouped Scatterplot</vt:lpstr>
      <vt:lpstr>Grouped Scatterplot</vt:lpstr>
      <vt:lpstr>Matrix Scatterplot</vt:lpstr>
      <vt:lpstr>Matrix Scatterplot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Data with Graphs</dc:title>
  <dc:creator>Vann, Burrel</dc:creator>
  <cp:lastModifiedBy>Vann, Burrel</cp:lastModifiedBy>
  <cp:revision>11</cp:revision>
  <dcterms:created xsi:type="dcterms:W3CDTF">2017-09-20T22:24:21Z</dcterms:created>
  <dcterms:modified xsi:type="dcterms:W3CDTF">2017-09-21T02:05:41Z</dcterms:modified>
</cp:coreProperties>
</file>

<file path=docProps/thumbnail.jpeg>
</file>